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6" r:id="rId3"/>
    <p:sldId id="273" r:id="rId4"/>
    <p:sldId id="274" r:id="rId5"/>
    <p:sldId id="275" r:id="rId6"/>
    <p:sldId id="277" r:id="rId7"/>
    <p:sldId id="280" r:id="rId8"/>
    <p:sldId id="272" r:id="rId9"/>
    <p:sldId id="279" r:id="rId10"/>
    <p:sldId id="270" r:id="rId11"/>
  </p:sldIdLst>
  <p:sldSz cx="9144000" cy="5143500" type="screen16x9"/>
  <p:notesSz cx="6797675" cy="9926638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3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6" y="62"/>
      </p:cViewPr>
      <p:guideLst>
        <p:guide orient="horz" pos="2913"/>
        <p:guide pos="340"/>
        <p:guide orient="horz" pos="1076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2019-03-28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2019-03-28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_blue_4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6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3726152"/>
            <a:ext cx="9147596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2019-03-28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2019-03-28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5"/>
            <a:ext cx="9147598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8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223"/>
            <a:ext cx="9179296" cy="54315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2019-03-28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2019-03-28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2019-03-28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2019-03-28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2019-03-28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stfastigheter.se/contentassets/c86e29739a3e4e39919e10761b90b13c/ladda-med-incharge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vastfastigheter.kundtjanst@vgregion.s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57D5B7D-AED0-4B8C-AFC9-3C8A62B2C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4017600"/>
            <a:ext cx="6075290" cy="856800"/>
          </a:xfrm>
        </p:spPr>
        <p:txBody>
          <a:bodyPr>
            <a:normAutofit fontScale="90000"/>
          </a:bodyPr>
          <a:lstStyle/>
          <a:p>
            <a:r>
              <a:rPr lang="sv-SE" dirty="0"/>
              <a:t>Laddstolpar el- och </a:t>
            </a:r>
            <a:r>
              <a:rPr lang="sv-SE" dirty="0" err="1"/>
              <a:t>laddhybridbil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FEBED0-3398-4992-8347-D8E1B6D9A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59472"/>
            <a:ext cx="2438400" cy="1828800"/>
          </a:xfrm>
          <a:prstGeom prst="rect">
            <a:avLst/>
          </a:prstGeom>
          <a:ln w="76200">
            <a:solidFill>
              <a:srgbClr val="006298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2D9D448-FE5C-46DE-A2E4-4275B3FE1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80" y="812919"/>
            <a:ext cx="1117850" cy="1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D5DE864-0DE5-4CD0-9124-2BF7D5D1B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7" y="1867990"/>
            <a:ext cx="2189385" cy="3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4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CFE965-31C4-408F-BBAD-ACD1929500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991713-B3F9-4134-9AB0-5847E1BE4A93}"/>
              </a:ext>
            </a:extLst>
          </p:cNvPr>
          <p:cNvSpPr txBox="1"/>
          <p:nvPr/>
        </p:nvSpPr>
        <p:spPr>
          <a:xfrm>
            <a:off x="492369" y="1645920"/>
            <a:ext cx="807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Parkeringsområden för olika sjukhus inom regionen erbjuder nu möjlighet att ladda el- eller </a:t>
            </a:r>
            <a:r>
              <a:rPr lang="sv-SE" sz="2000" dirty="0" err="1"/>
              <a:t>laddhybridbil</a:t>
            </a:r>
            <a:r>
              <a:rPr lang="sv-SE" sz="2000" dirty="0"/>
              <a:t> under parkeringstid. </a:t>
            </a:r>
          </a:p>
          <a:p>
            <a:endParaRPr lang="sv-SE" sz="2000" dirty="0"/>
          </a:p>
          <a:p>
            <a:r>
              <a:rPr lang="sv-SE" sz="2000" dirty="0"/>
              <a:t>Laddstolparna, tidigare avsedda enbart för Västra Götalandsregionens egna tjänstebilar, är därmed tillgängliga för alla. </a:t>
            </a:r>
          </a:p>
          <a:p>
            <a:endParaRPr lang="sv-SE" sz="2000" dirty="0"/>
          </a:p>
          <a:p>
            <a:r>
              <a:rPr lang="sv-SE" sz="2000" dirty="0"/>
              <a:t>Stolparna finansieras av Västfastigheter</a:t>
            </a:r>
            <a:br>
              <a:rPr lang="sv-SE" sz="2000" dirty="0"/>
            </a:br>
            <a:r>
              <a:rPr lang="sv-SE" sz="2000" dirty="0"/>
              <a:t>och med klimatväxlingsmedel från VGR.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91EFE48-E972-4F18-82C3-B92F93E558DB}"/>
              </a:ext>
            </a:extLst>
          </p:cNvPr>
          <p:cNvSpPr txBox="1">
            <a:spLocks/>
          </p:cNvSpPr>
          <p:nvPr/>
        </p:nvSpPr>
        <p:spPr>
          <a:xfrm>
            <a:off x="532800" y="577125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Publika </a:t>
            </a:r>
            <a:r>
              <a:rPr lang="sv-SE" dirty="0" err="1"/>
              <a:t>laddstolpar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52433E7-C30A-401C-992F-553CBB4E7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45" y="3206505"/>
            <a:ext cx="324002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486F994-BF4D-43DE-AFA5-47BFDB921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82" y="2313625"/>
            <a:ext cx="2140907" cy="214090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4D0FB96-2BF3-4993-8567-7EB7090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577125"/>
            <a:ext cx="8078400" cy="1036800"/>
          </a:xfrm>
        </p:spPr>
        <p:txBody>
          <a:bodyPr/>
          <a:lstStyle/>
          <a:p>
            <a:r>
              <a:rPr lang="sv-SE" dirty="0"/>
              <a:t>Vem kan ladda bilen och nyttja elstolparna?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D2548-6526-4C44-85B2-AB0A5BEE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657125"/>
            <a:ext cx="8078400" cy="2700000"/>
          </a:xfrm>
        </p:spPr>
        <p:txBody>
          <a:bodyPr/>
          <a:lstStyle/>
          <a:p>
            <a:r>
              <a:rPr lang="sv-SE" sz="2000" dirty="0"/>
              <a:t>Personal inom Västra Götalandsregionen</a:t>
            </a:r>
          </a:p>
          <a:p>
            <a:r>
              <a:rPr lang="sv-SE" sz="2000" dirty="0"/>
              <a:t>Verksamhetsfordon inom Västra Götalandsregionen</a:t>
            </a:r>
          </a:p>
          <a:p>
            <a:r>
              <a:rPr lang="sv-SE" sz="2000" dirty="0"/>
              <a:t>Besökare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C2ABB-13C2-4FCD-8905-718BFCFF6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0D1AAE2-9248-480A-8E7A-A85DF2BB8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8" y="2775381"/>
            <a:ext cx="1594045" cy="15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0FB96-2BF3-4993-8567-7EB7090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577125"/>
            <a:ext cx="8078400" cy="1036800"/>
          </a:xfrm>
        </p:spPr>
        <p:txBody>
          <a:bodyPr/>
          <a:lstStyle/>
          <a:p>
            <a:r>
              <a:rPr lang="sv-SE" dirty="0"/>
              <a:t>Betalning och parkering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D2548-6526-4C44-85B2-AB0A5BEE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657124"/>
            <a:ext cx="8078400" cy="2986235"/>
          </a:xfrm>
        </p:spPr>
        <p:txBody>
          <a:bodyPr/>
          <a:lstStyle/>
          <a:p>
            <a:r>
              <a:rPr lang="sv-SE" sz="2000" dirty="0"/>
              <a:t>Som användare behöver man anslutas mot </a:t>
            </a:r>
            <a:r>
              <a:rPr lang="sv-SE" sz="2000" b="1" dirty="0" err="1"/>
              <a:t>InCharge</a:t>
            </a:r>
            <a:r>
              <a:rPr lang="sv-SE" sz="2000" b="1" dirty="0"/>
              <a:t> betaltjänst </a:t>
            </a:r>
            <a:r>
              <a:rPr lang="sv-SE" sz="2000" dirty="0"/>
              <a:t>som erbjuder laddmöjlighet via </a:t>
            </a:r>
            <a:r>
              <a:rPr lang="sv-SE" sz="2000" dirty="0" err="1"/>
              <a:t>InCharge</a:t>
            </a:r>
            <a:r>
              <a:rPr lang="sv-SE" sz="2000" dirty="0"/>
              <a:t> </a:t>
            </a:r>
            <a:r>
              <a:rPr lang="sv-SE" sz="2000" dirty="0" err="1"/>
              <a:t>laddbricka</a:t>
            </a:r>
            <a:r>
              <a:rPr lang="sv-SE" sz="2000" dirty="0"/>
              <a:t>, </a:t>
            </a:r>
            <a:r>
              <a:rPr lang="sv-SE" sz="2000" dirty="0" err="1"/>
              <a:t>laddkort</a:t>
            </a:r>
            <a:r>
              <a:rPr lang="sv-SE" sz="2000" dirty="0"/>
              <a:t> eller</a:t>
            </a:r>
            <a:br>
              <a:rPr lang="sv-SE" sz="2000" dirty="0"/>
            </a:br>
            <a:r>
              <a:rPr lang="sv-SE" sz="2000" dirty="0" err="1"/>
              <a:t>InCharge</a:t>
            </a:r>
            <a:r>
              <a:rPr lang="sv-SE" sz="2000" dirty="0"/>
              <a:t> </a:t>
            </a:r>
            <a:r>
              <a:rPr lang="sv-SE" sz="2000" dirty="0" err="1"/>
              <a:t>app</a:t>
            </a:r>
            <a:endParaRPr lang="sv-SE" sz="2000" dirty="0"/>
          </a:p>
          <a:p>
            <a:r>
              <a:rPr lang="sv-SE" sz="2000" dirty="0"/>
              <a:t>Parkeringsplatserna är tidsbegränsade till max 4 timmar/fordon och dag</a:t>
            </a:r>
          </a:p>
          <a:p>
            <a:r>
              <a:rPr lang="sv-SE" sz="2000" dirty="0"/>
              <a:t>Undantag från tidsbegränsningen är verksamhetsfordon i behov av fast plats och där utrymme finns </a:t>
            </a:r>
            <a:br>
              <a:rPr lang="sv-SE" dirty="0"/>
            </a:br>
            <a:br>
              <a:rPr lang="sv-SE" dirty="0"/>
            </a:br>
            <a:r>
              <a:rPr lang="sv-SE" sz="1400" u="sng" dirty="0">
                <a:hlinkClick r:id="rId2" tooltip="Ladda med InCharge – så här fungerar det.pdf"/>
              </a:rPr>
              <a:t>Ladda med InCharge – så här fungerar det</a:t>
            </a:r>
            <a:endParaRPr lang="sv-SE" sz="14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C2ABB-13C2-4FCD-8905-718BFCFF6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90556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0FB96-2BF3-4993-8567-7EB7090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577125"/>
            <a:ext cx="8078400" cy="1036800"/>
          </a:xfrm>
        </p:spPr>
        <p:txBody>
          <a:bodyPr/>
          <a:lstStyle/>
          <a:p>
            <a:r>
              <a:rPr lang="sv-SE" dirty="0"/>
              <a:t>Här finns laddstolparna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D2548-6526-4C44-85B2-AB0A5BEE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566813"/>
            <a:ext cx="4285385" cy="32608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v-SE" sz="1800" dirty="0"/>
              <a:t>Sahlgrenska sjukhuset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Östra sjukhuset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Mölndals sjukhus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Kungälvs sjukhus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Angereds Närsjukhus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Alingsås lasarett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Skaraborgs Sjukhus Skövde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Skaraborgs Sjukhus Lidköping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C2ABB-13C2-4FCD-8905-718BFCFF6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F548E00-4E86-431F-ABC5-469207779133}"/>
              </a:ext>
            </a:extLst>
          </p:cNvPr>
          <p:cNvSpPr txBox="1">
            <a:spLocks/>
          </p:cNvSpPr>
          <p:nvPr/>
        </p:nvSpPr>
        <p:spPr>
          <a:xfrm>
            <a:off x="4774211" y="1566813"/>
            <a:ext cx="4285385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>
            <a:lvl1pPr marL="360363" marR="0" indent="-360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marR="0" indent="-180975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marR="0" indent="-176213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marR="0" indent="-182563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marR="0" indent="-174625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v-SE" sz="1800" dirty="0"/>
              <a:t>Skaraborgs Sjukhus Mariestad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Skaraborgs Sjukhus Falköping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NÄL Trollhättan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Uddevalla sjukhus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Strömstads sjukhus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Södra Älvsborgs Sjukhus Borås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Södra Älvsborgs Sjukhus Solhem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Södra Älvsborgs Sjukhus Skene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Vara folkhögskola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3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9F65BD1-3A36-43ED-A215-0880CFAA7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4D0FB96-2BF3-4993-8567-7EB7090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577125"/>
            <a:ext cx="8078400" cy="1036800"/>
          </a:xfrm>
        </p:spPr>
        <p:txBody>
          <a:bodyPr/>
          <a:lstStyle/>
          <a:p>
            <a:r>
              <a:rPr lang="sv-SE" dirty="0"/>
              <a:t>Så här gör du för att ladda bilen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C2ABB-13C2-4FCD-8905-718BFCFF6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B50C6B7-4DA2-4986-B54A-3B37CE13D13C}"/>
              </a:ext>
            </a:extLst>
          </p:cNvPr>
          <p:cNvSpPr txBox="1"/>
          <p:nvPr/>
        </p:nvSpPr>
        <p:spPr>
          <a:xfrm>
            <a:off x="434974" y="1255191"/>
            <a:ext cx="778055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sv-SE" sz="2000" dirty="0"/>
              <a:t>Koppla ihop laddstationen och bilen med laddkabeln</a:t>
            </a:r>
          </a:p>
          <a:p>
            <a:pPr marL="342900" indent="-342900">
              <a:buAutoNum type="arabicPeriod"/>
            </a:pPr>
            <a:r>
              <a:rPr lang="sv-SE" sz="2000" dirty="0"/>
              <a:t>Håll laddkortet eller laddbrickan framför RFID-läsaren.</a:t>
            </a:r>
            <a:br>
              <a:rPr lang="sv-SE" sz="2000" dirty="0"/>
            </a:br>
            <a:r>
              <a:rPr lang="sv-SE" sz="2000" dirty="0"/>
              <a:t>Alternativt starta laddningen med appen InCharge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dirty="0"/>
              <a:t>Laddningen påbörjas när ljuslisten lyser blått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2000" dirty="0"/>
              <a:t>Avsluta laddningen med samma laddkort, laddbricka eller app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AE03A7-BC82-43FA-8E3B-5106FF844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56" y="3381658"/>
            <a:ext cx="2716751" cy="13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2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0FB96-2BF3-4993-8567-7EB7090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577125"/>
            <a:ext cx="8078400" cy="1036800"/>
          </a:xfrm>
        </p:spPr>
        <p:txBody>
          <a:bodyPr/>
          <a:lstStyle/>
          <a:p>
            <a:r>
              <a:rPr lang="sv-SE" dirty="0"/>
              <a:t>Vad betyder ljuslisten på elstolpen?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C2ABB-13C2-4FCD-8905-718BFCFF6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B50C6B7-4DA2-4986-B54A-3B37CE13D13C}"/>
              </a:ext>
            </a:extLst>
          </p:cNvPr>
          <p:cNvSpPr txBox="1"/>
          <p:nvPr/>
        </p:nvSpPr>
        <p:spPr>
          <a:xfrm>
            <a:off x="983618" y="1255191"/>
            <a:ext cx="7780558" cy="296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sv-SE" sz="2000" dirty="0"/>
              <a:t>Tillgänglig</a:t>
            </a:r>
          </a:p>
          <a:p>
            <a:r>
              <a:rPr lang="sv-SE" sz="2000" dirty="0"/>
              <a:t>Anslut kabeln igen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Laddningen påbörjas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Laddar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Laddkortet eller laddbrickan ej godkänd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Enhetsfel</a:t>
            </a:r>
          </a:p>
        </p:txBody>
      </p:sp>
      <p:pic>
        <p:nvPicPr>
          <p:cNvPr id="5" name="Bild 4" descr="Sol">
            <a:extLst>
              <a:ext uri="{FF2B5EF4-FFF2-40B4-BE49-F238E27FC236}">
                <a16:creationId xmlns:a16="http://schemas.microsoft.com/office/drawing/2014/main" id="{B5432AE9-4753-4743-BF90-3DF36DE1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855" y="2433710"/>
            <a:ext cx="435861" cy="435861"/>
          </a:xfrm>
          <a:prstGeom prst="rect">
            <a:avLst/>
          </a:prstGeom>
        </p:spPr>
      </p:pic>
      <p:pic>
        <p:nvPicPr>
          <p:cNvPr id="8" name="Bild 7" descr="Sol">
            <a:extLst>
              <a:ext uri="{FF2B5EF4-FFF2-40B4-BE49-F238E27FC236}">
                <a16:creationId xmlns:a16="http://schemas.microsoft.com/office/drawing/2014/main" id="{3B01CBCA-BE60-4281-B2D1-4B81223F7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190" y="3333347"/>
            <a:ext cx="435861" cy="435861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469BB8F6-D4D9-4078-AF20-1026316AAD82}"/>
              </a:ext>
            </a:extLst>
          </p:cNvPr>
          <p:cNvSpPr/>
          <p:nvPr/>
        </p:nvSpPr>
        <p:spPr>
          <a:xfrm>
            <a:off x="625110" y="2990053"/>
            <a:ext cx="210159" cy="210159"/>
          </a:xfrm>
          <a:prstGeom prst="ellipse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583F4B91-FDBE-4B60-A4BB-DF17E6AEE3C3}"/>
              </a:ext>
            </a:extLst>
          </p:cNvPr>
          <p:cNvSpPr/>
          <p:nvPr/>
        </p:nvSpPr>
        <p:spPr>
          <a:xfrm>
            <a:off x="624705" y="2125832"/>
            <a:ext cx="210159" cy="2101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66E6837-88EA-4405-80AB-5A2C68F69418}"/>
              </a:ext>
            </a:extLst>
          </p:cNvPr>
          <p:cNvSpPr/>
          <p:nvPr/>
        </p:nvSpPr>
        <p:spPr>
          <a:xfrm>
            <a:off x="623647" y="1713224"/>
            <a:ext cx="210159" cy="2101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4954E609-3C44-435A-A7D5-3D0DA94433C1}"/>
              </a:ext>
            </a:extLst>
          </p:cNvPr>
          <p:cNvSpPr/>
          <p:nvPr/>
        </p:nvSpPr>
        <p:spPr>
          <a:xfrm>
            <a:off x="623646" y="3899621"/>
            <a:ext cx="210159" cy="21015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EAB11F-F83A-4502-9B52-37FDD0ED6F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95" y="1713224"/>
            <a:ext cx="3608105" cy="23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0FB96-2BF3-4993-8567-7EB7090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577125"/>
            <a:ext cx="8078400" cy="1036800"/>
          </a:xfrm>
        </p:spPr>
        <p:txBody>
          <a:bodyPr/>
          <a:lstStyle/>
          <a:p>
            <a:r>
              <a:rPr lang="sv-SE" dirty="0"/>
              <a:t>Omställning till fossilfria fordon, ett viktigt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D2548-6526-4C44-85B2-AB0A5BEE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657125"/>
            <a:ext cx="8078400" cy="2700000"/>
          </a:xfrm>
        </p:spPr>
        <p:txBody>
          <a:bodyPr/>
          <a:lstStyle/>
          <a:p>
            <a:r>
              <a:rPr lang="sv-SE" sz="2000" dirty="0"/>
              <a:t>Västra Götalandsregionen har som ambition att vara föregångare och möjliggöra en snabbare omställning till icke-fossila drivmedel</a:t>
            </a:r>
          </a:p>
          <a:p>
            <a:r>
              <a:rPr lang="sv-SE" sz="2000" dirty="0"/>
              <a:t>Med publika </a:t>
            </a:r>
            <a:r>
              <a:rPr lang="sv-SE" sz="2000" dirty="0" err="1"/>
              <a:t>laddstolpar</a:t>
            </a:r>
            <a:r>
              <a:rPr lang="sv-SE" sz="2000" dirty="0"/>
              <a:t> får vi upp nyttjandegraden samt gör det enklare för användare till el- och </a:t>
            </a:r>
            <a:r>
              <a:rPr lang="sv-SE" sz="2000" dirty="0" err="1"/>
              <a:t>laddhybridfordon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C2ABB-13C2-4FCD-8905-718BFCFF6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9523C53-1F6D-4517-89C6-EC09237B9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3390905"/>
            <a:ext cx="5175702" cy="12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2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0FB96-2BF3-4993-8567-7EB70909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846065"/>
            <a:ext cx="8078400" cy="1036800"/>
          </a:xfrm>
        </p:spPr>
        <p:txBody>
          <a:bodyPr/>
          <a:lstStyle/>
          <a:p>
            <a:r>
              <a:rPr lang="sv-SE" dirty="0"/>
              <a:t>Kontakta Västfastigheters kundtjänst</a:t>
            </a:r>
            <a:br>
              <a:rPr lang="sv-SE" dirty="0"/>
            </a:br>
            <a:r>
              <a:rPr lang="sv-SE" dirty="0"/>
              <a:t>för mer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D2548-6526-4C44-85B2-AB0A5BEE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2181558"/>
            <a:ext cx="8078400" cy="2700000"/>
          </a:xfrm>
        </p:spPr>
        <p:txBody>
          <a:bodyPr/>
          <a:lstStyle/>
          <a:p>
            <a:r>
              <a:rPr lang="sv-SE" dirty="0"/>
              <a:t>Telefon: 010-441 35 00</a:t>
            </a:r>
          </a:p>
          <a:p>
            <a:r>
              <a:rPr lang="sv-SE" dirty="0"/>
              <a:t>E-post: </a:t>
            </a:r>
            <a:r>
              <a:rPr lang="sv-SE" u="sng" dirty="0">
                <a:hlinkClick r:id="rId2" tooltip="Email adress"/>
              </a:rPr>
              <a:t>vastfastigheter.kundtjanst@vgregion.se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2C2ABB-13C2-4FCD-8905-718BFCFF6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19487422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NY VGR_vitt_blue" id="{94C8D189-9F4F-4129-A129-E5D56A12F4C9}" vid="{DBFF57A2-E5C3-44F7-AE72-6AEE53DC31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VGR_vit_blue</Template>
  <TotalTime>928</TotalTime>
  <Words>235</Words>
  <Application>Microsoft Office PowerPoint</Application>
  <PresentationFormat>Bildspel på skärmen (16:9)</PresentationFormat>
  <Paragraphs>59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VGR_vitt_blue</vt:lpstr>
      <vt:lpstr>Laddstolpar el- och laddhybridbil</vt:lpstr>
      <vt:lpstr>PowerPoint-presentation</vt:lpstr>
      <vt:lpstr>Vem kan ladda bilen och nyttja elstolparna?</vt:lpstr>
      <vt:lpstr>Betalning och parkering</vt:lpstr>
      <vt:lpstr>Här finns laddstolparna</vt:lpstr>
      <vt:lpstr>Så här gör du för att ladda bilen</vt:lpstr>
      <vt:lpstr>Vad betyder ljuslisten på elstolpen?</vt:lpstr>
      <vt:lpstr>Omställning till fossilfria fordon, ett viktigt mål</vt:lpstr>
      <vt:lpstr>Kontakta Västfastigheters kundtjänst för mer information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Annika Magnusson</dc:creator>
  <cp:lastModifiedBy>Annika Magnusson</cp:lastModifiedBy>
  <cp:revision>146</cp:revision>
  <cp:lastPrinted>2018-12-13T14:19:31Z</cp:lastPrinted>
  <dcterms:created xsi:type="dcterms:W3CDTF">2018-12-13T10:04:40Z</dcterms:created>
  <dcterms:modified xsi:type="dcterms:W3CDTF">2019-03-28T11:11:21Z</dcterms:modified>
</cp:coreProperties>
</file>